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smtClean="0"/>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B54E47D6-EABE-43C0-8E79-1A77F2F3355C}" type="datetimeFigureOut">
              <a:rPr lang="pl-PL" smtClean="0"/>
              <a:pPr/>
              <a:t>20.04.2022</a:t>
            </a:fld>
            <a:endParaRPr lang="pl-PL"/>
          </a:p>
        </p:txBody>
      </p:sp>
      <p:sp>
        <p:nvSpPr>
          <p:cNvPr id="16" name="Symbol zastępczy numeru slajdu 15"/>
          <p:cNvSpPr>
            <a:spLocks noGrp="1"/>
          </p:cNvSpPr>
          <p:nvPr>
            <p:ph type="sldNum" sz="quarter" idx="11"/>
          </p:nvPr>
        </p:nvSpPr>
        <p:spPr/>
        <p:txBody>
          <a:bodyPr/>
          <a:lstStyle/>
          <a:p>
            <a:fld id="{2BE668CA-78FD-4E79-A68C-B0CA03702B59}" type="slidenum">
              <a:rPr lang="pl-PL" smtClean="0"/>
              <a:pPr/>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B54E47D6-EABE-43C0-8E79-1A77F2F3355C}" type="datetimeFigureOut">
              <a:rPr lang="pl-PL" smtClean="0"/>
              <a:pPr/>
              <a:t>20.04.2022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BE668CA-78FD-4E79-A68C-B0CA03702B5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B54E47D6-EABE-43C0-8E79-1A77F2F3355C}" type="datetimeFigureOut">
              <a:rPr lang="pl-PL" smtClean="0"/>
              <a:pPr/>
              <a:t>20.04.2022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BE668CA-78FD-4E79-A68C-B0CA03702B5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4" name="Symbol zastępczy daty 13"/>
          <p:cNvSpPr>
            <a:spLocks noGrp="1"/>
          </p:cNvSpPr>
          <p:nvPr>
            <p:ph type="dt" sz="half" idx="14"/>
          </p:nvPr>
        </p:nvSpPr>
        <p:spPr/>
        <p:txBody>
          <a:bodyPr/>
          <a:lstStyle/>
          <a:p>
            <a:fld id="{B54E47D6-EABE-43C0-8E79-1A77F2F3355C}" type="datetimeFigureOut">
              <a:rPr lang="pl-PL" smtClean="0"/>
              <a:pPr/>
              <a:t>20.04.2022</a:t>
            </a:fld>
            <a:endParaRPr lang="pl-PL"/>
          </a:p>
        </p:txBody>
      </p:sp>
      <p:sp>
        <p:nvSpPr>
          <p:cNvPr id="15" name="Symbol zastępczy numeru slajdu 14"/>
          <p:cNvSpPr>
            <a:spLocks noGrp="1"/>
          </p:cNvSpPr>
          <p:nvPr>
            <p:ph type="sldNum" sz="quarter" idx="15"/>
          </p:nvPr>
        </p:nvSpPr>
        <p:spPr/>
        <p:txBody>
          <a:bodyPr/>
          <a:lstStyle>
            <a:lvl1pPr algn="ctr">
              <a:defRPr/>
            </a:lvl1pPr>
          </a:lstStyle>
          <a:p>
            <a:fld id="{2BE668CA-78FD-4E79-A68C-B0CA03702B59}" type="slidenum">
              <a:rPr lang="pl-PL" smtClean="0"/>
              <a:pPr/>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B54E47D6-EABE-43C0-8E79-1A77F2F3355C}" type="datetimeFigureOut">
              <a:rPr lang="pl-PL" smtClean="0"/>
              <a:pPr/>
              <a:t>20.04.2022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BE668CA-78FD-4E79-A68C-B0CA03702B59}" type="slidenum">
              <a:rPr lang="pl-PL" smtClean="0"/>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B54E47D6-EABE-43C0-8E79-1A77F2F3355C}" type="datetimeFigureOut">
              <a:rPr lang="pl-PL" smtClean="0"/>
              <a:pPr/>
              <a:t>20.04.2022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BE668CA-78FD-4E79-A68C-B0CA03702B59}"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2BE668CA-78FD-4E79-A68C-B0CA03702B59}" type="slidenum">
              <a:rPr lang="pl-PL" smtClean="0"/>
              <a:pPr/>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B54E47D6-EABE-43C0-8E79-1A77F2F3355C}" type="datetimeFigureOut">
              <a:rPr lang="pl-PL" smtClean="0"/>
              <a:pPr/>
              <a:t>20.04.2022</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smtClean="0"/>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B54E47D6-EABE-43C0-8E79-1A77F2F3355C}" type="datetimeFigureOut">
              <a:rPr lang="pl-PL" smtClean="0"/>
              <a:pPr/>
              <a:t>20.04.2022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BE668CA-78FD-4E79-A68C-B0CA03702B59}"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54E47D6-EABE-43C0-8E79-1A77F2F3355C}" type="datetimeFigureOut">
              <a:rPr lang="pl-PL" smtClean="0"/>
              <a:pPr/>
              <a:t>20.04.2022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BE668CA-78FD-4E79-A68C-B0CA03702B5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8" name="Symbol zastępczy daty 7"/>
          <p:cNvSpPr>
            <a:spLocks noGrp="1"/>
          </p:cNvSpPr>
          <p:nvPr>
            <p:ph type="dt" sz="half" idx="14"/>
          </p:nvPr>
        </p:nvSpPr>
        <p:spPr/>
        <p:txBody>
          <a:bodyPr/>
          <a:lstStyle/>
          <a:p>
            <a:fld id="{B54E47D6-EABE-43C0-8E79-1A77F2F3355C}" type="datetimeFigureOut">
              <a:rPr lang="pl-PL" smtClean="0"/>
              <a:pPr/>
              <a:t>20.04.2022</a:t>
            </a:fld>
            <a:endParaRPr lang="pl-PL"/>
          </a:p>
        </p:txBody>
      </p:sp>
      <p:sp>
        <p:nvSpPr>
          <p:cNvPr id="9" name="Symbol zastępczy numeru slajdu 8"/>
          <p:cNvSpPr>
            <a:spLocks noGrp="1"/>
          </p:cNvSpPr>
          <p:nvPr>
            <p:ph type="sldNum" sz="quarter" idx="15"/>
          </p:nvPr>
        </p:nvSpPr>
        <p:spPr/>
        <p:txBody>
          <a:bodyPr/>
          <a:lstStyle/>
          <a:p>
            <a:fld id="{2BE668CA-78FD-4E79-A68C-B0CA03702B59}" type="slidenum">
              <a:rPr lang="pl-PL" smtClean="0"/>
              <a:pPr/>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smtClean="0"/>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p:txBody>
          <a:bodyPr/>
          <a:lstStyle/>
          <a:p>
            <a:fld id="{B54E47D6-EABE-43C0-8E79-1A77F2F3355C}" type="datetimeFigureOut">
              <a:rPr lang="pl-PL" smtClean="0"/>
              <a:pPr/>
              <a:t>20.04.2022</a:t>
            </a:fld>
            <a:endParaRPr lang="pl-PL"/>
          </a:p>
        </p:txBody>
      </p:sp>
      <p:sp>
        <p:nvSpPr>
          <p:cNvPr id="9" name="Symbol zastępczy numeru slajdu 8"/>
          <p:cNvSpPr>
            <a:spLocks noGrp="1"/>
          </p:cNvSpPr>
          <p:nvPr>
            <p:ph type="sldNum" sz="quarter" idx="11"/>
          </p:nvPr>
        </p:nvSpPr>
        <p:spPr/>
        <p:txBody>
          <a:bodyPr/>
          <a:lstStyle/>
          <a:p>
            <a:fld id="{2BE668CA-78FD-4E79-A68C-B0CA03702B59}" type="slidenum">
              <a:rPr lang="pl-PL" smtClean="0"/>
              <a:pPr/>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54E47D6-EABE-43C0-8E79-1A77F2F3355C}" type="datetimeFigureOut">
              <a:rPr lang="pl-PL" smtClean="0"/>
              <a:pPr/>
              <a:t>20.04.2022</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BE668CA-78FD-4E79-A68C-B0CA03702B59}" type="slidenum">
              <a:rPr lang="pl-PL" smtClean="0"/>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smtClean="0"/>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smtClean="0"/>
              <a:t>       </a:t>
            </a:r>
            <a:endParaRPr lang="pl-PL" dirty="0"/>
          </a:p>
        </p:txBody>
      </p:sp>
      <p:sp>
        <p:nvSpPr>
          <p:cNvPr id="2" name="Tytuł 1"/>
          <p:cNvSpPr>
            <a:spLocks noGrp="1"/>
          </p:cNvSpPr>
          <p:nvPr>
            <p:ph type="ctrTitle"/>
          </p:nvPr>
        </p:nvSpPr>
        <p:spPr/>
        <p:txBody>
          <a:bodyPr/>
          <a:lstStyle/>
          <a:p>
            <a:r>
              <a:rPr lang="pl-PL" dirty="0" smtClean="0"/>
              <a:t>       </a:t>
            </a:r>
            <a:endParaRPr lang="pl-PL" dirty="0"/>
          </a:p>
        </p:txBody>
      </p:sp>
      <p:sp>
        <p:nvSpPr>
          <p:cNvPr id="1026" name="AutoShape 2" descr="2 maja Święto Flagi Rzeczypospolitej Polskiej. - AKTUALNOŚCI - vps94.iat.p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1028" name="Picture 4" descr="http://www.nowe-brzesko.pl/mfiles/206/3/6987/i/flaga-1556624192.jpg"/>
          <p:cNvPicPr>
            <a:picLocks noChangeAspect="1" noChangeArrowheads="1"/>
          </p:cNvPicPr>
          <p:nvPr/>
        </p:nvPicPr>
        <p:blipFill>
          <a:blip r:embed="rId2" cstate="print"/>
          <a:srcRect/>
          <a:stretch>
            <a:fillRect/>
          </a:stretch>
        </p:blipFill>
        <p:spPr bwMode="auto">
          <a:xfrm>
            <a:off x="0" y="0"/>
            <a:ext cx="9144000" cy="6843714"/>
          </a:xfrm>
          <a:prstGeom prst="rect">
            <a:avLst/>
          </a:prstGeom>
          <a:noFill/>
        </p:spPr>
      </p:pic>
      <p:pic>
        <p:nvPicPr>
          <p:cNvPr id="8194" name="Picture 2" descr="Dzień Flagi Rzeczypospolitej Polskiej"/>
          <p:cNvPicPr>
            <a:picLocks noChangeAspect="1" noChangeArrowheads="1"/>
          </p:cNvPicPr>
          <p:nvPr/>
        </p:nvPicPr>
        <p:blipFill>
          <a:blip r:embed="rId3" cstate="print"/>
          <a:srcRect/>
          <a:stretch>
            <a:fillRect/>
          </a:stretch>
        </p:blipFill>
        <p:spPr bwMode="auto">
          <a:xfrm>
            <a:off x="0" y="-243408"/>
            <a:ext cx="9308171" cy="7101408"/>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332656"/>
            <a:ext cx="8363272" cy="5793507"/>
          </a:xfrm>
        </p:spPr>
        <p:txBody>
          <a:bodyPr>
            <a:normAutofit/>
          </a:bodyPr>
          <a:lstStyle/>
          <a:p>
            <a:r>
              <a:rPr lang="pl-PL" dirty="0" smtClean="0"/>
              <a:t>Flaga Polski jest z nami we wszystkich ważnych chwilach. Podczas wydarzeń podniosłych i uroczystych, ale także w dni żałoby po stracie wybitnych i odważnych Polaków, w momentach wzruszeń i radości. 2 maja obchodzimy Dzień Flagi. Każdy z nas może uczcić Biało-Czerwoną poprzez jej wywieszenie np. w oknie lub na balkonie swojego mieszkania. Zanim jednak to zrobimy, warto postępować według zasad prezentowania flagi zgodnie z tradycją i honorem</a:t>
            </a:r>
            <a:endParaRPr lang="pl-PL" dirty="0"/>
          </a:p>
        </p:txBody>
      </p:sp>
      <p:sp>
        <p:nvSpPr>
          <p:cNvPr id="2" name="Tytuł 1"/>
          <p:cNvSpPr>
            <a:spLocks noGrp="1"/>
          </p:cNvSpPr>
          <p:nvPr>
            <p:ph type="title"/>
          </p:nvPr>
        </p:nvSpPr>
        <p:spPr/>
        <p:txBody>
          <a:bodyPr/>
          <a:lstStyle/>
          <a:p>
            <a:r>
              <a:rPr lang="pl-PL" dirty="0" smtClean="0"/>
              <a:t>   </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23528" y="1484784"/>
            <a:ext cx="5472608" cy="2304256"/>
          </a:xfrm>
          <a:noFill/>
        </p:spPr>
        <p:txBody>
          <a:bodyPr>
            <a:normAutofit fontScale="62500" lnSpcReduction="20000"/>
          </a:bodyPr>
          <a:lstStyle/>
          <a:p>
            <a:r>
              <a:rPr lang="pl-PL" dirty="0" smtClean="0">
                <a:solidFill>
                  <a:srgbClr val="C00000"/>
                </a:solidFill>
              </a:rPr>
              <a:t>7 lutego 1831 roku </a:t>
            </a:r>
            <a:r>
              <a:rPr lang="pl-PL" dirty="0" smtClean="0"/>
              <a:t>- Pierwsza regulacja prawna dotycząca flagi w uchwale Sejmu Królestwa Polskiego. Był to kompromis między barwą białą nadaną przez Augusta II Mocnego (oraz proponowaną przez konserwatystów), a trójbarwną – biało – czerwono – szafirową (były to barwy konfederacji barskiej) proponowaną przez Towarzystwo Patriotyczne. Wybrane zostały kolory herbu Królestwa Polskiego i Wielkiego Księstwa Litewskiego, czyli biały z czerwonym.</a:t>
            </a:r>
            <a:endParaRPr lang="pl-PL" dirty="0"/>
          </a:p>
        </p:txBody>
      </p:sp>
      <p:sp>
        <p:nvSpPr>
          <p:cNvPr id="3" name="Tytuł 2"/>
          <p:cNvSpPr>
            <a:spLocks noGrp="1"/>
          </p:cNvSpPr>
          <p:nvPr>
            <p:ph type="title"/>
          </p:nvPr>
        </p:nvSpPr>
        <p:spPr>
          <a:xfrm>
            <a:off x="251520" y="548680"/>
            <a:ext cx="8424936" cy="822920"/>
          </a:xfrm>
        </p:spPr>
        <p:txBody>
          <a:bodyPr>
            <a:normAutofit fontScale="90000"/>
          </a:bodyPr>
          <a:lstStyle/>
          <a:p>
            <a:r>
              <a:rPr lang="pl-PL" dirty="0" smtClean="0">
                <a:solidFill>
                  <a:srgbClr val="C00000"/>
                </a:solidFill>
              </a:rPr>
              <a:t>Historia Polskich dat narodowych-kilka ważnych dat:</a:t>
            </a:r>
            <a:endParaRPr lang="pl-PL" dirty="0">
              <a:solidFill>
                <a:srgbClr val="C00000"/>
              </a:solidFill>
            </a:endParaRPr>
          </a:p>
        </p:txBody>
      </p:sp>
      <p:sp>
        <p:nvSpPr>
          <p:cNvPr id="4" name="Prostokąt 3"/>
          <p:cNvSpPr/>
          <p:nvPr/>
        </p:nvSpPr>
        <p:spPr>
          <a:xfrm>
            <a:off x="1115616" y="3645024"/>
            <a:ext cx="3600400" cy="2862322"/>
          </a:xfrm>
          <a:prstGeom prst="rect">
            <a:avLst/>
          </a:prstGeom>
        </p:spPr>
        <p:txBody>
          <a:bodyPr wrap="square">
            <a:spAutoFit/>
          </a:bodyPr>
          <a:lstStyle/>
          <a:p>
            <a:r>
              <a:rPr lang="pl-PL" dirty="0" smtClean="0">
                <a:solidFill>
                  <a:srgbClr val="C00000"/>
                </a:solidFill>
              </a:rPr>
              <a:t>1 sierpnia 1919 roku </a:t>
            </a:r>
            <a:r>
              <a:rPr lang="pl-PL" dirty="0" smtClean="0"/>
              <a:t>- po odzyskaniu niepodległości Sejm Ustawodawczy przyjął, że kolorami flagi będzie biało-czerwony, ale ustalił także, że będą to dwa podłużne równoległe pasy – na górze biały, a na dole czerwony. Nie ustalono jednak odcienia czerwieni.</a:t>
            </a:r>
            <a:endParaRPr lang="pl-PL" dirty="0"/>
          </a:p>
        </p:txBody>
      </p:sp>
      <p:sp>
        <p:nvSpPr>
          <p:cNvPr id="5" name="Prostokąt 4"/>
          <p:cNvSpPr/>
          <p:nvPr/>
        </p:nvSpPr>
        <p:spPr>
          <a:xfrm>
            <a:off x="5868144" y="1340768"/>
            <a:ext cx="2952328" cy="5078313"/>
          </a:xfrm>
          <a:prstGeom prst="rect">
            <a:avLst/>
          </a:prstGeom>
        </p:spPr>
        <p:txBody>
          <a:bodyPr wrap="square">
            <a:spAutoFit/>
          </a:bodyPr>
          <a:lstStyle/>
          <a:p>
            <a:r>
              <a:rPr lang="pl-PL" dirty="0" smtClean="0">
                <a:solidFill>
                  <a:srgbClr val="C00000"/>
                </a:solidFill>
              </a:rPr>
              <a:t>2004 rok </a:t>
            </a:r>
            <a:r>
              <a:rPr lang="pl-PL" dirty="0" smtClean="0"/>
              <a:t>- ustanowiono 2 maja Dniem Flagi Rzeczypospolitej Polskiej. Wybór akurat tego dnia wydaje się dość naturalny. Po pierwsze symbolika – w PRL 2 maja był dniem, kiedy władze zmuszały Naród do zdejmowania flag po Święcie Pracy, tak aby nie zostały na Święto Konstytucji 3 Maja – nieuznawane przez nie. Po drugie tego dnia obchodzone jest święto Polonii i Polaków poza granicami kraju</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524000"/>
            <a:ext cx="4618856" cy="1184920"/>
          </a:xfrm>
        </p:spPr>
        <p:txBody>
          <a:bodyPr>
            <a:normAutofit fontScale="92500" lnSpcReduction="10000"/>
          </a:bodyPr>
          <a:lstStyle/>
          <a:p>
            <a:r>
              <a:rPr lang="pl-PL" dirty="0" smtClean="0">
                <a:solidFill>
                  <a:srgbClr val="C00000"/>
                </a:solidFill>
              </a:rPr>
              <a:t>Dwa równe pasy poziome: biały u góry i czerwony na dole w proporcjach 5:8 </a:t>
            </a:r>
            <a:endParaRPr lang="pl-PL" dirty="0">
              <a:solidFill>
                <a:srgbClr val="C00000"/>
              </a:solidFill>
            </a:endParaRPr>
          </a:p>
        </p:txBody>
      </p:sp>
      <p:sp>
        <p:nvSpPr>
          <p:cNvPr id="3" name="Tytuł 2"/>
          <p:cNvSpPr>
            <a:spLocks noGrp="1"/>
          </p:cNvSpPr>
          <p:nvPr>
            <p:ph type="title"/>
          </p:nvPr>
        </p:nvSpPr>
        <p:spPr/>
        <p:txBody>
          <a:bodyPr/>
          <a:lstStyle/>
          <a:p>
            <a:r>
              <a:rPr lang="pl-PL" dirty="0" smtClean="0">
                <a:solidFill>
                  <a:srgbClr val="C00000"/>
                </a:solidFill>
              </a:rPr>
              <a:t>Flaga</a:t>
            </a:r>
            <a:r>
              <a:rPr lang="pl-PL" dirty="0" smtClean="0"/>
              <a:t> </a:t>
            </a:r>
            <a:r>
              <a:rPr lang="pl-PL" dirty="0" smtClean="0">
                <a:solidFill>
                  <a:srgbClr val="C00000"/>
                </a:solidFill>
              </a:rPr>
              <a:t>Państwowa</a:t>
            </a:r>
            <a:endParaRPr lang="pl-PL" dirty="0">
              <a:solidFill>
                <a:srgbClr val="C00000"/>
              </a:solidFill>
            </a:endParaRPr>
          </a:p>
        </p:txBody>
      </p:sp>
      <p:sp>
        <p:nvSpPr>
          <p:cNvPr id="4" name="Prostokąt 3"/>
          <p:cNvSpPr/>
          <p:nvPr/>
        </p:nvSpPr>
        <p:spPr>
          <a:xfrm>
            <a:off x="3923928" y="2852936"/>
            <a:ext cx="4644008" cy="3416320"/>
          </a:xfrm>
          <a:prstGeom prst="rect">
            <a:avLst/>
          </a:prstGeom>
        </p:spPr>
        <p:txBody>
          <a:bodyPr wrap="square">
            <a:spAutoFit/>
          </a:bodyPr>
          <a:lstStyle/>
          <a:p>
            <a:r>
              <a:rPr lang="pl-PL" dirty="0" smtClean="0"/>
              <a:t>W Polsce istnieje także inny wariant flagi państwowej – biało-czerwone pasy z godłem Polski umiejscowionym na białym pasie. Tej flagi jednak mogą używać wyłącznie placówki dyplomatyczne poza granicami naszego kraju, lotniska cywilne, kapitanaty i bosmanaty w portach oraz jednostki pływające jako banderę RP, ponieważ flagą białoczerwoną oznacza się na wodzie jednostki pilotujące</a:t>
            </a:r>
            <a:endParaRPr lang="pl-PL" dirty="0"/>
          </a:p>
        </p:txBody>
      </p:sp>
      <p:pic>
        <p:nvPicPr>
          <p:cNvPr id="4098" name="Picture 2" descr="Flaga Polski"/>
          <p:cNvPicPr>
            <a:picLocks noChangeAspect="1" noChangeArrowheads="1"/>
          </p:cNvPicPr>
          <p:nvPr/>
        </p:nvPicPr>
        <p:blipFill>
          <a:blip r:embed="rId2" cstate="print"/>
          <a:srcRect/>
          <a:stretch>
            <a:fillRect/>
          </a:stretch>
        </p:blipFill>
        <p:spPr bwMode="auto">
          <a:xfrm>
            <a:off x="5148064" y="404664"/>
            <a:ext cx="3472339" cy="2170212"/>
          </a:xfrm>
          <a:prstGeom prst="rect">
            <a:avLst/>
          </a:prstGeom>
          <a:noFill/>
        </p:spPr>
      </p:pic>
      <p:pic>
        <p:nvPicPr>
          <p:cNvPr id="4100" name="Picture 4" descr="https://kurierostrowski.pl/wp-content/uploads/2019/02/7-lutego-696x435.jpg"/>
          <p:cNvPicPr>
            <a:picLocks noChangeAspect="1" noChangeArrowheads="1"/>
          </p:cNvPicPr>
          <p:nvPr/>
        </p:nvPicPr>
        <p:blipFill>
          <a:blip r:embed="rId3" cstate="print"/>
          <a:srcRect/>
          <a:stretch>
            <a:fillRect/>
          </a:stretch>
        </p:blipFill>
        <p:spPr bwMode="auto">
          <a:xfrm>
            <a:off x="539552" y="3717032"/>
            <a:ext cx="3231233" cy="201952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95536" y="1556792"/>
            <a:ext cx="8291264" cy="4539208"/>
          </a:xfrm>
        </p:spPr>
        <p:txBody>
          <a:bodyPr>
            <a:normAutofit lnSpcReduction="10000"/>
          </a:bodyPr>
          <a:lstStyle/>
          <a:p>
            <a:pPr>
              <a:buNone/>
            </a:pPr>
            <a:r>
              <a:rPr lang="pl-PL" dirty="0" smtClean="0">
                <a:solidFill>
                  <a:srgbClr val="C00000"/>
                </a:solidFill>
              </a:rPr>
              <a:t>                         flagi na drzewcach</a:t>
            </a:r>
          </a:p>
          <a:p>
            <a:pPr>
              <a:buNone/>
            </a:pPr>
            <a:r>
              <a:rPr lang="pl-PL" dirty="0" smtClean="0"/>
              <a:t>Każdy obywatel Rzeczypospolitej Polskiej ma prawo wywiesić flagę państwową na swoim domu, a także w oknie lub na balkonie swego mieszkania. Najczęściej flaga jest eksponowana na drzewcu drewnianym lub metalowym. Szerokość takiej flagi nie może być mniejsza niż 1/3 długości drzewca lub większa niż 1/2 jego długości. Najczęściej drzewce jest umieszczone w uchwycie pod kątem ok. 45o do ściany budynku. Można również umieścić drzewce poziomo na balkonie lub w oknie</a:t>
            </a:r>
            <a:endParaRPr lang="pl-PL" dirty="0">
              <a:solidFill>
                <a:srgbClr val="C00000"/>
              </a:solidFill>
            </a:endParaRPr>
          </a:p>
        </p:txBody>
      </p:sp>
      <p:sp>
        <p:nvSpPr>
          <p:cNvPr id="3" name="Tytuł 2"/>
          <p:cNvSpPr>
            <a:spLocks noGrp="1"/>
          </p:cNvSpPr>
          <p:nvPr>
            <p:ph type="title"/>
          </p:nvPr>
        </p:nvSpPr>
        <p:spPr/>
        <p:txBody>
          <a:bodyPr/>
          <a:lstStyle/>
          <a:p>
            <a:r>
              <a:rPr lang="pl-PL" dirty="0" smtClean="0">
                <a:solidFill>
                  <a:srgbClr val="C00000"/>
                </a:solidFill>
              </a:rPr>
              <a:t>Jak Eksponować Flagę</a:t>
            </a:r>
            <a:endParaRPr lang="pl-PL"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3573016"/>
            <a:ext cx="8229600" cy="2522984"/>
          </a:xfrm>
        </p:spPr>
        <p:txBody>
          <a:bodyPr/>
          <a:lstStyle/>
          <a:p>
            <a:r>
              <a:rPr lang="pl-PL" dirty="0" smtClean="0"/>
              <a:t>Zdarza się również, że flaga państwowa RP jest wywieszona pionowo na linie między domami. W takim przypadku barwa biała powinna być po lewej stronie dla patrzącego w kierunku północnym lub zachodnim</a:t>
            </a:r>
            <a:endParaRPr lang="pl-PL" dirty="0"/>
          </a:p>
        </p:txBody>
      </p:sp>
      <p:sp>
        <p:nvSpPr>
          <p:cNvPr id="3" name="Tytuł 2"/>
          <p:cNvSpPr>
            <a:spLocks noGrp="1"/>
          </p:cNvSpPr>
          <p:nvPr>
            <p:ph type="title"/>
          </p:nvPr>
        </p:nvSpPr>
        <p:spPr/>
        <p:txBody>
          <a:bodyPr>
            <a:normAutofit fontScale="90000"/>
          </a:bodyPr>
          <a:lstStyle/>
          <a:p>
            <a:r>
              <a:rPr lang="pl-PL" dirty="0" smtClean="0"/>
              <a:t>      </a:t>
            </a:r>
            <a:br>
              <a:rPr lang="pl-PL" dirty="0" smtClean="0"/>
            </a:br>
            <a:endParaRPr lang="pl-PL" dirty="0"/>
          </a:p>
        </p:txBody>
      </p:sp>
      <p:pic>
        <p:nvPicPr>
          <p:cNvPr id="19458" name="Picture 2" descr="Biało-czerwona ma pierwszeństwo - Gdańsk Strefa Prestiżu"/>
          <p:cNvPicPr>
            <a:picLocks noChangeAspect="1" noChangeArrowheads="1"/>
          </p:cNvPicPr>
          <p:nvPr/>
        </p:nvPicPr>
        <p:blipFill>
          <a:blip r:embed="rId2" cstate="print"/>
          <a:srcRect/>
          <a:stretch>
            <a:fillRect/>
          </a:stretch>
        </p:blipFill>
        <p:spPr bwMode="auto">
          <a:xfrm>
            <a:off x="2555776" y="332656"/>
            <a:ext cx="4104456" cy="312036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solidFill>
                  <a:srgbClr val="C00000"/>
                </a:solidFill>
              </a:rPr>
              <a:t>1.</a:t>
            </a:r>
            <a:r>
              <a:rPr lang="pl-PL" dirty="0" smtClean="0"/>
              <a:t> Nie powinno się eksponować flagi w dni deszczowe i przy bardzo silnym wietrze</a:t>
            </a:r>
          </a:p>
          <a:p>
            <a:pPr>
              <a:buNone/>
            </a:pPr>
            <a:r>
              <a:rPr lang="pl-PL" dirty="0" smtClean="0">
                <a:solidFill>
                  <a:srgbClr val="C00000"/>
                </a:solidFill>
              </a:rPr>
              <a:t>2.</a:t>
            </a:r>
            <a:r>
              <a:rPr lang="pl-PL" dirty="0" smtClean="0"/>
              <a:t> W czasie burzy, bardzo silnego wiatru czy śnieżycy flagę należy jak najszybciej opuścić i zdjąć</a:t>
            </a:r>
          </a:p>
          <a:p>
            <a:pPr>
              <a:buNone/>
            </a:pPr>
            <a:r>
              <a:rPr lang="pl-PL" dirty="0" smtClean="0">
                <a:solidFill>
                  <a:srgbClr val="C00000"/>
                </a:solidFill>
              </a:rPr>
              <a:t>3.</a:t>
            </a:r>
            <a:r>
              <a:rPr lang="pl-PL" dirty="0" smtClean="0"/>
              <a:t> Flaga może pozostać na maszcie od świtu do zmroku. Jeżeli ma pozostać dłużej musi być odpowiednio oświetlona  </a:t>
            </a:r>
            <a:endParaRPr lang="pl-PL" dirty="0"/>
          </a:p>
        </p:txBody>
      </p:sp>
      <p:sp>
        <p:nvSpPr>
          <p:cNvPr id="3" name="Tytuł 2"/>
          <p:cNvSpPr>
            <a:spLocks noGrp="1"/>
          </p:cNvSpPr>
          <p:nvPr>
            <p:ph type="title"/>
          </p:nvPr>
        </p:nvSpPr>
        <p:spPr/>
        <p:txBody>
          <a:bodyPr/>
          <a:lstStyle/>
          <a:p>
            <a:r>
              <a:rPr lang="pl-PL" dirty="0" smtClean="0">
                <a:solidFill>
                  <a:srgbClr val="C00000"/>
                </a:solidFill>
              </a:rPr>
              <a:t>               ZAPAMIĘTAJ !</a:t>
            </a:r>
            <a:endParaRPr lang="pl-PL"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1187624" y="1484784"/>
            <a:ext cx="6275040" cy="3057128"/>
          </a:xfrm>
        </p:spPr>
        <p:txBody>
          <a:bodyPr>
            <a:normAutofit fontScale="85000" lnSpcReduction="20000"/>
          </a:bodyPr>
          <a:lstStyle/>
          <a:p>
            <a:pPr>
              <a:buNone/>
            </a:pPr>
            <a:r>
              <a:rPr lang="pl-PL" dirty="0" smtClean="0"/>
              <a:t>Flaga z kirem, to znak żałoby. Kir to czarna wstęga, którą wiąże się na drzewcu flagi powyżej skraju górnego płata. Oba końce wstęgi nie powinny być dłuższe od połowy długości flagi. Kiru nie używa się przy flagach na masztach stojących. W dniach żałoby narodowej flaga państwowa RP opuszczona jest do połowy masztu. Wieczorem podnosi się ją na szczyt masztu, po czym powoli całkowicie opuszcza i zdejmuje. </a:t>
            </a:r>
            <a:endParaRPr lang="pl-PL" dirty="0"/>
          </a:p>
        </p:txBody>
      </p:sp>
      <p:sp>
        <p:nvSpPr>
          <p:cNvPr id="3" name="Tytuł 2"/>
          <p:cNvSpPr>
            <a:spLocks noGrp="1"/>
          </p:cNvSpPr>
          <p:nvPr>
            <p:ph type="title"/>
          </p:nvPr>
        </p:nvSpPr>
        <p:spPr/>
        <p:txBody>
          <a:bodyPr/>
          <a:lstStyle/>
          <a:p>
            <a:r>
              <a:rPr lang="pl-PL" dirty="0" smtClean="0">
                <a:solidFill>
                  <a:srgbClr val="C00000"/>
                </a:solidFill>
              </a:rPr>
              <a:t>FLAGA PODCZAS ŻAŁOBY</a:t>
            </a:r>
            <a:endParaRPr lang="pl-PL" dirty="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nergetyczn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73</TotalTime>
  <Words>592</Words>
  <Application>Microsoft Office PowerPoint</Application>
  <PresentationFormat>Pokaz na ekranie (4:3)</PresentationFormat>
  <Paragraphs>22</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Papier</vt:lpstr>
      <vt:lpstr>       </vt:lpstr>
      <vt:lpstr>   </vt:lpstr>
      <vt:lpstr>Historia Polskich dat narodowych-kilka ważnych dat:</vt:lpstr>
      <vt:lpstr>Flaga Państwowa</vt:lpstr>
      <vt:lpstr>Jak Eksponować Flagę</vt:lpstr>
      <vt:lpstr>       </vt:lpstr>
      <vt:lpstr>               ZAPAMIĘTAJ !</vt:lpstr>
      <vt:lpstr>FLAGA PODCZAS ŻAŁOBY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admin</dc:creator>
  <cp:lastModifiedBy>admin</cp:lastModifiedBy>
  <cp:revision>10</cp:revision>
  <dcterms:created xsi:type="dcterms:W3CDTF">2022-04-16T19:22:57Z</dcterms:created>
  <dcterms:modified xsi:type="dcterms:W3CDTF">2022-04-20T17:35:25Z</dcterms:modified>
</cp:coreProperties>
</file>